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64" r:id="rId5"/>
    <p:sldId id="265" r:id="rId6"/>
    <p:sldId id="258" r:id="rId7"/>
    <p:sldId id="259" r:id="rId8"/>
    <p:sldId id="261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2" autoAdjust="0"/>
    <p:restoredTop sz="94660"/>
  </p:normalViewPr>
  <p:slideViewPr>
    <p:cSldViewPr snapToGrid="0">
      <p:cViewPr>
        <p:scale>
          <a:sx n="75" d="100"/>
          <a:sy n="75" d="100"/>
        </p:scale>
        <p:origin x="106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C3B04-CF79-B68C-3A0A-583E78FA0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B2BFB8-A69A-9616-B4CE-50F7F798E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EE637-CCD6-BEE6-96B8-66D1FBE2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6AAD10-D315-774E-B913-CE9E7671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9F4CA3-C3D9-2971-C649-B79120C4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68E3D-014E-1FBB-C138-8F3B6487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016F8-D762-688E-2858-91052B120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4C899-EBA1-879D-078F-B9843FFF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FAD32-1E36-2546-E391-9E091F8E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B290E-28BB-78C3-2C3B-38E516A2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43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77FE6B-7F20-0B54-1AEF-A1827431F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A6CF3-E039-B7DB-D9A1-D8C2E57EA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6666B7-1CA1-3082-28B6-D7CA709C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F25CB-0612-2035-2FC7-CF7BC0F0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68AE3-A478-306C-4FE9-5F9D4857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6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02EFA-C256-3513-C5A4-D4F4338B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A27564-432E-50D5-9124-23F9CE98E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FEACC-A32E-5BD1-AED5-1F078244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45190-8B21-BB72-DA93-76B82793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15701-AD27-4E2E-B9BA-D6289589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5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7B8BD-AE40-F7B0-ED60-DF743874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232BC0-41D1-D0B6-8E92-410910F3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396A1-9153-3162-67A2-9A82000A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EE0CD-52D2-F42C-181E-08E6D70B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ED9E9-B0D9-00EC-B556-2002308D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50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7556D-7084-3D41-998D-D8EBB66E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9687A-B984-FFB1-CD14-F6AF83A2B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F63352-B2ED-B71C-3DC7-E28993B4D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BB0EED-396F-4AE1-D94C-0DB35D42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62E3BE-AF39-2585-C036-39C846E4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3ADD89-DCAC-958E-34BA-7107EC41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0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4C3B2-BEC9-2D93-974D-9881091B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E259C3-C5E6-7BF5-5BC1-BCBAC755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E45609-DA6E-BB9E-0BEC-74D5E47DD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63887B-74DC-198E-E128-557521BC8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0D5D9F-1408-9031-0D04-DD25A93A4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999AF4-F351-FB8D-407B-F931676C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09FF7A-B3D6-C7CC-D21C-702E508B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9D3283-219B-CB0E-B8B6-198F98AB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11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F635B-1145-B0CB-37A9-608F0D9F0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B1D59F-205C-250F-2D8F-AB8F87DA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CEA813-CBC3-877E-3EAC-AF0E7C21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F6B61C-FC7F-E47D-D8AC-5D0A94C3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7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B78EC6-FE7F-FE41-2D96-F7E7282E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E8B29A-5FE7-CA17-3E6D-08F7E3D6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71301-E1B9-A731-7EA0-DB550624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2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6A9D-AA0B-A94F-8C61-DE87BADC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1302B-E0F6-84F4-490A-E19722B2C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D14826-3DA7-DE44-C90C-7008A4365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008439-DD85-EBF6-9E96-26A052F0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5AEE97-62DE-9E97-193F-4292A21F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94811-9FC6-E1D1-00DB-9EAF8AE8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2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8E0B9-2382-020C-0DFB-1DC002E5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3618E6-4C21-FB3E-61CD-255DFC0DD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308822-CC02-8C87-C5CE-26CF1E007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763593-C06D-4539-EE43-3356118A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DD7C80-88F2-5E03-29BB-7AB2D921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2B930-5CB2-DB70-F256-BC8A66F0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4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98094A-F862-60E6-8A24-F450E8C2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BA358-5245-5B6C-EC66-147E1C16C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F5D7F-51C8-EF84-AF53-24F7ED069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F5A0E-B417-4FA2-92AF-324853FFA645}" type="datetimeFigureOut">
              <a:rPr lang="zh-CN" altLang="en-US" smtClean="0"/>
              <a:t>2023/1/5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794B0F-6CF4-7C9E-93F7-B721D6547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2DAFD-5B33-C09E-DCA5-387385D7D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29698-AADA-4B5F-AA44-082669973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7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4E07A2-F627-2AC2-CB55-C02EE78143CB}"/>
              </a:ext>
            </a:extLst>
          </p:cNvPr>
          <p:cNvSpPr txBox="1"/>
          <p:nvPr/>
        </p:nvSpPr>
        <p:spPr>
          <a:xfrm>
            <a:off x="4167365" y="57447"/>
            <a:ext cx="490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CPU</a:t>
            </a:r>
            <a:r>
              <a:rPr lang="zh-CN" altLang="en-US" sz="3200" dirty="0"/>
              <a:t>设计完成内容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4D0F23-71FA-4E8B-CEF2-FB2C2A5FE806}"/>
              </a:ext>
            </a:extLst>
          </p:cNvPr>
          <p:cNvSpPr txBox="1"/>
          <p:nvPr/>
        </p:nvSpPr>
        <p:spPr>
          <a:xfrm>
            <a:off x="512839" y="567794"/>
            <a:ext cx="1116632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总体情况：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、指令集：</a:t>
            </a:r>
            <a:r>
              <a:rPr lang="en-US" altLang="zh-CN" dirty="0"/>
              <a:t>MIPS</a:t>
            </a:r>
            <a:r>
              <a:rPr lang="zh-CN" altLang="en-US" dirty="0"/>
              <a:t>指令集</a:t>
            </a:r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、流水线：五级流水</a:t>
            </a:r>
            <a:endParaRPr lang="en-US" altLang="zh-CN" dirty="0"/>
          </a:p>
          <a:p>
            <a:r>
              <a:rPr lang="en-US" altLang="zh-CN" dirty="0"/>
              <a:t>	3</a:t>
            </a:r>
            <a:r>
              <a:rPr lang="zh-CN" altLang="en-US" dirty="0"/>
              <a:t>、指令实现：完成五类指令</a:t>
            </a:r>
            <a:endParaRPr lang="en-US" altLang="zh-CN" dirty="0"/>
          </a:p>
          <a:p>
            <a:r>
              <a:rPr lang="en-US" altLang="zh-CN" dirty="0"/>
              <a:t>		      </a:t>
            </a:r>
            <a:r>
              <a:rPr lang="zh-CN" altLang="en-US" dirty="0"/>
              <a:t>①空指令</a:t>
            </a:r>
            <a:endParaRPr lang="en-US" altLang="zh-CN" dirty="0"/>
          </a:p>
          <a:p>
            <a:r>
              <a:rPr lang="en-US" altLang="zh-CN" dirty="0"/>
              <a:t>		      </a:t>
            </a:r>
            <a:r>
              <a:rPr lang="zh-CN" altLang="en-US" dirty="0"/>
              <a:t>②逻辑运算</a:t>
            </a:r>
            <a:endParaRPr lang="en-US" altLang="zh-CN" dirty="0"/>
          </a:p>
          <a:p>
            <a:r>
              <a:rPr lang="en-US" altLang="zh-CN" dirty="0"/>
              <a:t>		      </a:t>
            </a:r>
            <a:r>
              <a:rPr lang="zh-CN" altLang="en-US" dirty="0"/>
              <a:t>③移位操作</a:t>
            </a:r>
            <a:endParaRPr lang="en-US" altLang="zh-CN" dirty="0"/>
          </a:p>
          <a:p>
            <a:r>
              <a:rPr lang="en-US" altLang="zh-CN" dirty="0"/>
              <a:t>		      </a:t>
            </a:r>
            <a:r>
              <a:rPr lang="zh-CN" altLang="en-US" dirty="0"/>
              <a:t>④移动操作</a:t>
            </a:r>
            <a:endParaRPr lang="en-US" altLang="zh-CN" dirty="0"/>
          </a:p>
          <a:p>
            <a:r>
              <a:rPr lang="en-US" altLang="zh-CN" dirty="0"/>
              <a:t>		      </a:t>
            </a:r>
            <a:r>
              <a:rPr lang="zh-CN" altLang="en-US" dirty="0"/>
              <a:t>⑤简单算数运算</a:t>
            </a:r>
            <a:endParaRPr lang="en-US" altLang="zh-CN" dirty="0"/>
          </a:p>
          <a:p>
            <a:r>
              <a:rPr lang="en-US" altLang="zh-CN" dirty="0"/>
              <a:t>	4</a:t>
            </a:r>
            <a:r>
              <a:rPr lang="zh-CN" altLang="en-US" dirty="0"/>
              <a:t>、相关问题解决：</a:t>
            </a:r>
            <a:endParaRPr lang="en-US" altLang="zh-CN" dirty="0"/>
          </a:p>
          <a:p>
            <a:r>
              <a:rPr lang="en-US" altLang="zh-CN" dirty="0"/>
              <a:t>		    </a:t>
            </a:r>
            <a:r>
              <a:rPr lang="zh-CN" altLang="en-US" dirty="0"/>
              <a:t>①数据相关</a:t>
            </a:r>
            <a:r>
              <a:rPr lang="en-US" altLang="zh-CN" dirty="0"/>
              <a:t>— </a:t>
            </a:r>
            <a:r>
              <a:rPr lang="en-US" altLang="zh-CN" dirty="0" err="1"/>
              <a:t>RAW,WAR,WAW</a:t>
            </a:r>
            <a:endParaRPr lang="en-US" altLang="zh-CN" dirty="0"/>
          </a:p>
          <a:p>
            <a:r>
              <a:rPr lang="en-US" altLang="zh-CN" dirty="0"/>
              <a:t>			       |__ </a:t>
            </a:r>
            <a:r>
              <a:rPr lang="en-US" altLang="zh-CN" dirty="0" err="1"/>
              <a:t>hilo</a:t>
            </a:r>
            <a:r>
              <a:rPr lang="zh-CN" altLang="en-US" dirty="0"/>
              <a:t>相关问题</a:t>
            </a:r>
            <a:endParaRPr lang="en-US" altLang="zh-CN" dirty="0"/>
          </a:p>
          <a:p>
            <a:r>
              <a:rPr lang="en-US" altLang="zh-CN" dirty="0"/>
              <a:t>	5</a:t>
            </a:r>
            <a:r>
              <a:rPr lang="zh-CN" altLang="en-US" dirty="0"/>
              <a:t>、仿真：能够仿真，测试程序自己编写</a:t>
            </a:r>
            <a:endParaRPr lang="en-US" altLang="zh-CN" dirty="0"/>
          </a:p>
          <a:p>
            <a:r>
              <a:rPr lang="en-US" altLang="zh-CN" dirty="0"/>
              <a:t>	6</a:t>
            </a:r>
            <a:r>
              <a:rPr lang="zh-CN" altLang="en-US" dirty="0"/>
              <a:t>、烧录：实现了</a:t>
            </a:r>
            <a:r>
              <a:rPr lang="en-US" altLang="zh-CN" dirty="0"/>
              <a:t>LED</a:t>
            </a:r>
            <a:r>
              <a:rPr lang="zh-CN" altLang="en-US" dirty="0"/>
              <a:t>流水灯，并烧写到板子上</a:t>
            </a:r>
            <a:endParaRPr lang="en-US" altLang="zh-CN" dirty="0"/>
          </a:p>
          <a:p>
            <a:r>
              <a:rPr lang="en-US" altLang="zh-CN" dirty="0"/>
              <a:t>	7</a:t>
            </a:r>
            <a:r>
              <a:rPr lang="zh-CN" altLang="en-US" dirty="0"/>
              <a:t>、一共实现的指令条数：</a:t>
            </a:r>
            <a:endParaRPr lang="en-US" altLang="zh-CN" dirty="0"/>
          </a:p>
          <a:p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SEPCIAL</a:t>
            </a:r>
            <a:endParaRPr lang="en-US" altLang="zh-CN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类：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NOR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SLLV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SRLV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SRAV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MFHI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MFLO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MTHI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MTLO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MOVN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MOVZ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SLT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SLTU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ADD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ADDU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SUBU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MULT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MULTU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共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种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类：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ANDI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XORI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LUI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SLTI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SLTU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ADDI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ADDIU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共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8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种</a:t>
            </a:r>
            <a:endParaRPr lang="en-US" altLang="zh-CN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SPECIAL2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CLZ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CLO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MUL 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共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3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种</a:t>
            </a:r>
            <a:endParaRPr lang="en-US" altLang="zh-CN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移位运算：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SLL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 err="1">
                <a:solidFill>
                  <a:srgbClr val="6A9955"/>
                </a:solidFill>
                <a:latin typeface="Consolas" panose="020B0609020204030204" pitchFamily="49" charset="0"/>
              </a:rPr>
              <a:t>SRL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、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SRA 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共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3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种</a:t>
            </a:r>
            <a:endParaRPr lang="en-US" altLang="zh-CN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合计：</a:t>
            </a:r>
            <a:r>
              <a:rPr lang="en-US" altLang="zh-CN" dirty="0">
                <a:solidFill>
                  <a:srgbClr val="6A9955"/>
                </a:solidFill>
                <a:latin typeface="Consolas" panose="020B0609020204030204" pitchFamily="49" charset="0"/>
              </a:rPr>
              <a:t>35</a:t>
            </a:r>
            <a:r>
              <a:rPr lang="zh-CN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条指令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4001B9-92A6-F0E0-58C4-8490CC5B9B5B}"/>
              </a:ext>
            </a:extLst>
          </p:cNvPr>
          <p:cNvSpPr txBox="1"/>
          <p:nvPr/>
        </p:nvSpPr>
        <p:spPr>
          <a:xfrm>
            <a:off x="6563607" y="9381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分工情况：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6B5243E-5321-2C30-AA43-48B798249EE7}"/>
              </a:ext>
            </a:extLst>
          </p:cNvPr>
          <p:cNvCxnSpPr>
            <a:cxnSpLocks/>
          </p:cNvCxnSpPr>
          <p:nvPr/>
        </p:nvCxnSpPr>
        <p:spPr>
          <a:xfrm>
            <a:off x="6340548" y="737915"/>
            <a:ext cx="0" cy="3971925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7CB4E2-D857-7BF8-3BD3-4C7F4EE26B43}"/>
              </a:ext>
            </a:extLst>
          </p:cNvPr>
          <p:cNvSpPr txBox="1"/>
          <p:nvPr/>
        </p:nvSpPr>
        <p:spPr>
          <a:xfrm>
            <a:off x="6695788" y="1473218"/>
            <a:ext cx="46554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曲艺：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、实现的指令：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①移动操作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②简单算数运算</a:t>
            </a:r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、五级流水负责模块：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id_ex</a:t>
            </a:r>
            <a:endParaRPr lang="en-US" altLang="zh-CN" dirty="0"/>
          </a:p>
          <a:p>
            <a:r>
              <a:rPr lang="en-US" altLang="zh-CN" dirty="0"/>
              <a:t>		ex</a:t>
            </a:r>
            <a:r>
              <a:rPr lang="zh-CN" altLang="en-US" dirty="0"/>
              <a:t>、</a:t>
            </a:r>
            <a:r>
              <a:rPr lang="en-US" altLang="zh-CN" dirty="0" err="1"/>
              <a:t>ex_mem</a:t>
            </a:r>
            <a:endParaRPr lang="en-US" altLang="zh-CN" dirty="0"/>
          </a:p>
          <a:p>
            <a:r>
              <a:rPr lang="en-US" altLang="zh-CN" dirty="0"/>
              <a:t>		mem</a:t>
            </a:r>
            <a:r>
              <a:rPr lang="zh-CN" altLang="en-US" dirty="0"/>
              <a:t>、</a:t>
            </a:r>
            <a:r>
              <a:rPr lang="en-US" altLang="zh-CN" dirty="0" err="1"/>
              <a:t>mem_wb</a:t>
            </a:r>
            <a:endParaRPr lang="en-US" altLang="zh-CN" dirty="0"/>
          </a:p>
          <a:p>
            <a:r>
              <a:rPr lang="en-US" altLang="zh-CN" dirty="0"/>
              <a:t>	3</a:t>
            </a:r>
            <a:r>
              <a:rPr lang="zh-CN" altLang="en-US" dirty="0"/>
              <a:t>、延时模块</a:t>
            </a:r>
            <a:r>
              <a:rPr lang="en-US" altLang="zh-CN" dirty="0" err="1"/>
              <a:t>delay_clk</a:t>
            </a:r>
            <a:r>
              <a:rPr lang="zh-CN" altLang="en-US" dirty="0"/>
              <a:t>的设计和编写</a:t>
            </a:r>
            <a:endParaRPr lang="en-US" altLang="zh-CN" dirty="0"/>
          </a:p>
          <a:p>
            <a:r>
              <a:rPr lang="en-US" altLang="zh-CN" dirty="0"/>
              <a:t>	      </a:t>
            </a:r>
            <a:r>
              <a:rPr lang="zh-CN" altLang="en-US" dirty="0"/>
              <a:t>流水灯代码实现</a:t>
            </a:r>
          </a:p>
        </p:txBody>
      </p:sp>
    </p:spTree>
    <p:extLst>
      <p:ext uri="{BB962C8B-B14F-4D97-AF65-F5344CB8AC3E}">
        <p14:creationId xmlns:p14="http://schemas.microsoft.com/office/powerpoint/2010/main" val="250854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AC86726-6CEB-64F1-F142-7C972C0042BD}"/>
              </a:ext>
            </a:extLst>
          </p:cNvPr>
          <p:cNvSpPr txBox="1"/>
          <p:nvPr/>
        </p:nvSpPr>
        <p:spPr>
          <a:xfrm>
            <a:off x="4081462" y="0"/>
            <a:ext cx="47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流水灯的实现过程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6A5858-8E7A-A0C6-19BA-0907E731CCB6}"/>
              </a:ext>
            </a:extLst>
          </p:cNvPr>
          <p:cNvSpPr txBox="1"/>
          <p:nvPr/>
        </p:nvSpPr>
        <p:spPr>
          <a:xfrm>
            <a:off x="753582" y="584775"/>
            <a:ext cx="81046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r1,r2,r3,r4</a:t>
            </a:r>
            <a:r>
              <a:rPr lang="zh-CN" altLang="en-US" dirty="0"/>
              <a:t>的最低位作为</a:t>
            </a:r>
            <a:r>
              <a:rPr lang="en-US" altLang="zh-CN" dirty="0"/>
              <a:t>led</a:t>
            </a:r>
            <a:r>
              <a:rPr lang="zh-CN" altLang="en-US" dirty="0"/>
              <a:t>灯的控制信号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regfile</a:t>
            </a:r>
            <a:r>
              <a:rPr lang="zh-CN" altLang="en-US" dirty="0"/>
              <a:t>模块添加了四根数据线用来传送</a:t>
            </a:r>
            <a:r>
              <a:rPr lang="en-US" altLang="zh-CN" dirty="0"/>
              <a:t>led</a:t>
            </a:r>
            <a:r>
              <a:rPr lang="zh-CN" altLang="en-US" dirty="0"/>
              <a:t>灯的信号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、定义了一个硬件延时模块，让灯闪的慢一些，更加明显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、一层一层的连接，最终在在</a:t>
            </a:r>
            <a:r>
              <a:rPr lang="en-US" altLang="zh-CN" dirty="0" err="1"/>
              <a:t>cpu</a:t>
            </a:r>
            <a:r>
              <a:rPr lang="zh-CN" altLang="en-US" dirty="0"/>
              <a:t>上也定义了四个信号线，然后和指定</a:t>
            </a:r>
            <a:r>
              <a:rPr lang="en-US" altLang="zh-CN" dirty="0"/>
              <a:t>led</a:t>
            </a:r>
            <a:r>
              <a:rPr lang="zh-CN" altLang="en-US" dirty="0"/>
              <a:t>灯进行绑定，然后进行分析、综合、生成比特流文件，最终烧入到</a:t>
            </a:r>
            <a:r>
              <a:rPr lang="en-US" altLang="zh-CN" dirty="0"/>
              <a:t>FPGA</a:t>
            </a:r>
            <a:r>
              <a:rPr lang="zh-CN" altLang="en-US" dirty="0"/>
              <a:t>中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100D44-13F9-E0E3-1BF8-7D0CF095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2" y="2893099"/>
            <a:ext cx="9142022" cy="37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6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0F7E61-A96B-B1BF-ACBC-A7DC7CE410C6}"/>
              </a:ext>
            </a:extLst>
          </p:cNvPr>
          <p:cNvGrpSpPr/>
          <p:nvPr/>
        </p:nvGrpSpPr>
        <p:grpSpPr>
          <a:xfrm>
            <a:off x="2621280" y="1239520"/>
            <a:ext cx="1899922" cy="1361440"/>
            <a:chOff x="2621280" y="1239520"/>
            <a:chExt cx="1899922" cy="136144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001ACE-2C2A-3921-9E03-7D2E7092FB0B}"/>
                </a:ext>
              </a:extLst>
            </p:cNvPr>
            <p:cNvSpPr/>
            <p:nvPr/>
          </p:nvSpPr>
          <p:spPr>
            <a:xfrm>
              <a:off x="2621280" y="1239520"/>
              <a:ext cx="1899922" cy="13614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PC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AF07A4-B134-D8B8-B00F-A107AB32B053}"/>
                </a:ext>
              </a:extLst>
            </p:cNvPr>
            <p:cNvSpPr/>
            <p:nvPr/>
          </p:nvSpPr>
          <p:spPr>
            <a:xfrm>
              <a:off x="2621280" y="144272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rst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C04CA8-81EE-8FCE-F92B-5ECB859C53BD}"/>
                </a:ext>
              </a:extLst>
            </p:cNvPr>
            <p:cNvSpPr/>
            <p:nvPr/>
          </p:nvSpPr>
          <p:spPr>
            <a:xfrm>
              <a:off x="2621280" y="204216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clk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4EDF6CA-0E3A-A5A0-A131-6B1F9525182E}"/>
                </a:ext>
              </a:extLst>
            </p:cNvPr>
            <p:cNvSpPr/>
            <p:nvPr/>
          </p:nvSpPr>
          <p:spPr>
            <a:xfrm>
              <a:off x="3769362" y="144272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pc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26769F-62EF-7920-667F-AA44AE93D49F}"/>
                </a:ext>
              </a:extLst>
            </p:cNvPr>
            <p:cNvSpPr/>
            <p:nvPr/>
          </p:nvSpPr>
          <p:spPr>
            <a:xfrm>
              <a:off x="3769362" y="204216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ce</a:t>
              </a:r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490272E-BAF0-4241-FC66-65B6D7B9A3F9}"/>
              </a:ext>
            </a:extLst>
          </p:cNvPr>
          <p:cNvGrpSpPr/>
          <p:nvPr/>
        </p:nvGrpSpPr>
        <p:grpSpPr>
          <a:xfrm>
            <a:off x="6096000" y="1239520"/>
            <a:ext cx="2326637" cy="2189480"/>
            <a:chOff x="6096000" y="1239520"/>
            <a:chExt cx="2326637" cy="21894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6FC41F-87C1-D7AB-9003-4B0A5F3FE720}"/>
                </a:ext>
              </a:extLst>
            </p:cNvPr>
            <p:cNvSpPr/>
            <p:nvPr/>
          </p:nvSpPr>
          <p:spPr>
            <a:xfrm>
              <a:off x="6096000" y="1239520"/>
              <a:ext cx="2326637" cy="218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IF/ID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7C62F7-5AB7-1859-22AD-7486272F8B33}"/>
                </a:ext>
              </a:extLst>
            </p:cNvPr>
            <p:cNvSpPr/>
            <p:nvPr/>
          </p:nvSpPr>
          <p:spPr>
            <a:xfrm>
              <a:off x="6096000" y="124460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If_pc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DB78A8F-C275-FE25-55E3-F11AE5B663BF}"/>
                </a:ext>
              </a:extLst>
            </p:cNvPr>
            <p:cNvSpPr/>
            <p:nvPr/>
          </p:nvSpPr>
          <p:spPr>
            <a:xfrm>
              <a:off x="6096000" y="181356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If_inst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FBF7BC-AFB7-3E25-E2EA-699F2FCECF08}"/>
                </a:ext>
              </a:extLst>
            </p:cNvPr>
            <p:cNvSpPr/>
            <p:nvPr/>
          </p:nvSpPr>
          <p:spPr>
            <a:xfrm>
              <a:off x="6096000" y="239776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rst</a:t>
              </a:r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2F5CC90-755A-9060-8F03-F7DD479200C7}"/>
                </a:ext>
              </a:extLst>
            </p:cNvPr>
            <p:cNvSpPr/>
            <p:nvPr/>
          </p:nvSpPr>
          <p:spPr>
            <a:xfrm>
              <a:off x="6096000" y="298196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clk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4967C38-48B0-369F-3965-FBAF3A975DAA}"/>
                </a:ext>
              </a:extLst>
            </p:cNvPr>
            <p:cNvSpPr/>
            <p:nvPr/>
          </p:nvSpPr>
          <p:spPr>
            <a:xfrm>
              <a:off x="7553959" y="1249680"/>
              <a:ext cx="751840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Id_pc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ADACFC-FA6F-CFEB-220C-A2F77A02627B}"/>
                </a:ext>
              </a:extLst>
            </p:cNvPr>
            <p:cNvSpPr/>
            <p:nvPr/>
          </p:nvSpPr>
          <p:spPr>
            <a:xfrm>
              <a:off x="7553958" y="1849120"/>
              <a:ext cx="868679" cy="3962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Id_inst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472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6874EA-2850-8B0D-9E07-23EDDFE3C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"/>
          <a:stretch/>
        </p:blipFill>
        <p:spPr>
          <a:xfrm>
            <a:off x="310203" y="631389"/>
            <a:ext cx="11571594" cy="5997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E0DC75-9718-18F4-69B5-2C04F304A4FB}"/>
              </a:ext>
            </a:extLst>
          </p:cNvPr>
          <p:cNvSpPr txBox="1"/>
          <p:nvPr/>
        </p:nvSpPr>
        <p:spPr>
          <a:xfrm>
            <a:off x="4314825" y="169724"/>
            <a:ext cx="393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五级流水线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结构图</a:t>
            </a:r>
          </a:p>
        </p:txBody>
      </p:sp>
    </p:spTree>
    <p:extLst>
      <p:ext uri="{BB962C8B-B14F-4D97-AF65-F5344CB8AC3E}">
        <p14:creationId xmlns:p14="http://schemas.microsoft.com/office/powerpoint/2010/main" val="254365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E009E09-902C-4E04-9282-394C7F447A99}"/>
              </a:ext>
            </a:extLst>
          </p:cNvPr>
          <p:cNvSpPr txBox="1"/>
          <p:nvPr/>
        </p:nvSpPr>
        <p:spPr>
          <a:xfrm>
            <a:off x="4257675" y="464999"/>
            <a:ext cx="490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最小片上系统</a:t>
            </a:r>
            <a:r>
              <a:rPr lang="en-US" altLang="zh-CN" sz="3200" dirty="0" err="1"/>
              <a:t>SOPC</a:t>
            </a:r>
            <a:r>
              <a:rPr lang="zh-CN" altLang="en-US" sz="3200" dirty="0"/>
              <a:t>连接图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EC35A-F964-51EE-5B6B-552B088BFCCF}"/>
              </a:ext>
            </a:extLst>
          </p:cNvPr>
          <p:cNvGrpSpPr/>
          <p:nvPr/>
        </p:nvGrpSpPr>
        <p:grpSpPr>
          <a:xfrm>
            <a:off x="466835" y="1076325"/>
            <a:ext cx="11601450" cy="4705350"/>
            <a:chOff x="328612" y="1123950"/>
            <a:chExt cx="11601450" cy="4705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8B8B10-8A80-4734-0882-80D5A1DCA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12" y="1504950"/>
              <a:ext cx="10887075" cy="4114800"/>
            </a:xfrm>
            <a:prstGeom prst="rect">
              <a:avLst/>
            </a:prstGeom>
          </p:spPr>
        </p:pic>
        <p:sp>
          <p:nvSpPr>
            <p:cNvPr id="11" name="箭头: 左 10">
              <a:extLst>
                <a:ext uri="{FF2B5EF4-FFF2-40B4-BE49-F238E27FC236}">
                  <a16:creationId xmlns:a16="http://schemas.microsoft.com/office/drawing/2014/main" id="{669A6577-28F4-4791-9B19-5294F993ABAD}"/>
                </a:ext>
              </a:extLst>
            </p:cNvPr>
            <p:cNvSpPr/>
            <p:nvPr/>
          </p:nvSpPr>
          <p:spPr>
            <a:xfrm rot="19889771">
              <a:off x="5727084" y="1483375"/>
              <a:ext cx="999146" cy="552203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物理延迟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109363-582D-578E-117C-4C5ECDEF0088}"/>
                </a:ext>
              </a:extLst>
            </p:cNvPr>
            <p:cNvSpPr txBox="1"/>
            <p:nvPr/>
          </p:nvSpPr>
          <p:spPr>
            <a:xfrm>
              <a:off x="4870587" y="132391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让</a:t>
              </a:r>
              <a:r>
                <a:rPr lang="en-US" altLang="zh-CN" dirty="0"/>
                <a:t>led</a:t>
              </a:r>
              <a:r>
                <a:rPr lang="zh-CN" altLang="en-US" dirty="0"/>
                <a:t>灯的</a:t>
              </a:r>
              <a:endParaRPr lang="en-US" altLang="zh-CN" dirty="0"/>
            </a:p>
            <a:p>
              <a:r>
                <a:rPr lang="zh-CN" altLang="en-US" dirty="0"/>
                <a:t>闪烁更加明显</a:t>
              </a:r>
            </a:p>
          </p:txBody>
        </p:sp>
        <p:sp>
          <p:nvSpPr>
            <p:cNvPr id="13" name="箭头: 左 12">
              <a:extLst>
                <a:ext uri="{FF2B5EF4-FFF2-40B4-BE49-F238E27FC236}">
                  <a16:creationId xmlns:a16="http://schemas.microsoft.com/office/drawing/2014/main" id="{5F99F344-D13E-06B7-1D1A-5CE24616182C}"/>
                </a:ext>
              </a:extLst>
            </p:cNvPr>
            <p:cNvSpPr/>
            <p:nvPr/>
          </p:nvSpPr>
          <p:spPr>
            <a:xfrm>
              <a:off x="3867149" y="3941917"/>
              <a:ext cx="1152525" cy="430057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指令存储器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BE3C7B9-5461-6D11-AE2F-6CC8397C192E}"/>
                </a:ext>
              </a:extLst>
            </p:cNvPr>
            <p:cNvSpPr/>
            <p:nvPr/>
          </p:nvSpPr>
          <p:spPr>
            <a:xfrm>
              <a:off x="328612" y="1123950"/>
              <a:ext cx="11601450" cy="4705350"/>
            </a:xfrm>
            <a:prstGeom prst="roundRect">
              <a:avLst>
                <a:gd name="adj" fmla="val 69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左 14">
              <a:extLst>
                <a:ext uri="{FF2B5EF4-FFF2-40B4-BE49-F238E27FC236}">
                  <a16:creationId xmlns:a16="http://schemas.microsoft.com/office/drawing/2014/main" id="{08E60CDA-2AF8-8BD2-4644-97C73382694E}"/>
                </a:ext>
              </a:extLst>
            </p:cNvPr>
            <p:cNvSpPr/>
            <p:nvPr/>
          </p:nvSpPr>
          <p:spPr>
            <a:xfrm rot="20115744">
              <a:off x="10515599" y="2261461"/>
              <a:ext cx="1152525" cy="430057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4</a:t>
              </a:r>
              <a:r>
                <a:rPr lang="zh-CN" altLang="en-US" sz="1200" dirty="0"/>
                <a:t>个</a:t>
              </a:r>
              <a:r>
                <a:rPr lang="en-US" altLang="zh-CN" sz="1200" dirty="0"/>
                <a:t>LED</a:t>
              </a:r>
              <a:r>
                <a:rPr lang="zh-CN" altLang="en-US" sz="1200" dirty="0"/>
                <a:t>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97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CBA3BD-E432-CF29-1E02-F377FA0E9E33}"/>
              </a:ext>
            </a:extLst>
          </p:cNvPr>
          <p:cNvSpPr txBox="1"/>
          <p:nvPr/>
        </p:nvSpPr>
        <p:spPr>
          <a:xfrm>
            <a:off x="4257675" y="464999"/>
            <a:ext cx="490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仿真验证</a:t>
            </a:r>
            <a:r>
              <a:rPr lang="en-US" altLang="zh-CN" sz="3200" dirty="0"/>
              <a:t>1—</a:t>
            </a:r>
            <a:r>
              <a:rPr lang="zh-CN" altLang="en-US" sz="3200" dirty="0"/>
              <a:t>五级流水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5D077D-3DA1-455E-6F22-677B23B31D4B}"/>
              </a:ext>
            </a:extLst>
          </p:cNvPr>
          <p:cNvSpPr txBox="1"/>
          <p:nvPr/>
        </p:nvSpPr>
        <p:spPr>
          <a:xfrm>
            <a:off x="8884610" y="1525600"/>
            <a:ext cx="30121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ori      $7,$0,0x7</a:t>
            </a:r>
            <a:r>
              <a:rPr lang="en-US" altLang="zh-CN" dirty="0"/>
              <a:t>	   #$7=7</a:t>
            </a:r>
            <a:endParaRPr lang="zh-CN" altLang="en-US" dirty="0"/>
          </a:p>
          <a:p>
            <a:r>
              <a:rPr lang="zh-CN" altLang="en-US" dirty="0"/>
              <a:t>ori      $5,$0,0x5</a:t>
            </a:r>
            <a:r>
              <a:rPr lang="en-US" altLang="zh-CN" dirty="0"/>
              <a:t>	   #$5=5</a:t>
            </a:r>
            <a:endParaRPr lang="zh-CN" altLang="en-US" dirty="0"/>
          </a:p>
          <a:p>
            <a:r>
              <a:rPr lang="zh-CN" altLang="en-US" dirty="0"/>
              <a:t>andi   $1,$1,0x0000  #</a:t>
            </a:r>
            <a:r>
              <a:rPr lang="en-US" altLang="zh-CN" dirty="0"/>
              <a:t>$</a:t>
            </a:r>
            <a:r>
              <a:rPr lang="zh-CN" altLang="en-US" dirty="0"/>
              <a:t>1=0</a:t>
            </a:r>
          </a:p>
          <a:p>
            <a:r>
              <a:rPr lang="zh-CN" altLang="en-US" dirty="0"/>
              <a:t>ori      $1,$1,0x000    #</a:t>
            </a:r>
            <a:r>
              <a:rPr lang="en-US" altLang="zh-CN" dirty="0"/>
              <a:t>$</a:t>
            </a:r>
            <a:r>
              <a:rPr lang="zh-CN" altLang="en-US" dirty="0"/>
              <a:t>1=1</a:t>
            </a:r>
          </a:p>
          <a:p>
            <a:r>
              <a:rPr lang="zh-CN" altLang="en-US" dirty="0"/>
              <a:t>andi   $3,$1,0x0001   #</a:t>
            </a:r>
            <a:r>
              <a:rPr lang="en-US" altLang="zh-CN" dirty="0"/>
              <a:t>$</a:t>
            </a:r>
            <a:r>
              <a:rPr lang="zh-CN" altLang="en-US" dirty="0"/>
              <a:t>3=1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50750D-1DB2-53E3-4EB3-8D0FD2BB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77950"/>
            <a:ext cx="8486775" cy="48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2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CBF60A-7F54-3267-321B-69007B1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7" y="1049774"/>
            <a:ext cx="11795244" cy="32032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07B2EC-FD17-B60C-EAC5-288A37BE074B}"/>
              </a:ext>
            </a:extLst>
          </p:cNvPr>
          <p:cNvSpPr txBox="1"/>
          <p:nvPr/>
        </p:nvSpPr>
        <p:spPr>
          <a:xfrm>
            <a:off x="4257675" y="464999"/>
            <a:ext cx="490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仿真验证</a:t>
            </a:r>
            <a:r>
              <a:rPr lang="en-US" altLang="zh-CN" sz="3200" dirty="0"/>
              <a:t>2—</a:t>
            </a:r>
            <a:r>
              <a:rPr lang="zh-CN" altLang="en-US" sz="3200" dirty="0"/>
              <a:t>数据相关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197B0E-B1B9-B701-9EA1-587B88F7270A}"/>
              </a:ext>
            </a:extLst>
          </p:cNvPr>
          <p:cNvSpPr txBox="1"/>
          <p:nvPr/>
        </p:nvSpPr>
        <p:spPr>
          <a:xfrm>
            <a:off x="3569438" y="44917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ori      $1,$0,0x1100    	# $1 = $0 | 0x1100 = 0x1100</a:t>
            </a:r>
          </a:p>
          <a:p>
            <a:r>
              <a:rPr lang="zh-CN" altLang="en-US" dirty="0"/>
              <a:t>ori      $1,$1,0x0020    	# $1 = $1 | 0x0020 = 0x1120</a:t>
            </a:r>
          </a:p>
          <a:p>
            <a:r>
              <a:rPr lang="zh-CN" altLang="en-US" dirty="0"/>
              <a:t>ori      $1,$1,0x4400    	# $1 = $1 | 0x4400 = 0x5520</a:t>
            </a:r>
          </a:p>
          <a:p>
            <a:r>
              <a:rPr lang="zh-CN" altLang="en-US" dirty="0"/>
              <a:t>ori      $1,$1,0x0044    	# $1 = $1 | 0x0044 = 0x5564</a:t>
            </a:r>
          </a:p>
        </p:txBody>
      </p:sp>
    </p:spTree>
    <p:extLst>
      <p:ext uri="{BB962C8B-B14F-4D97-AF65-F5344CB8AC3E}">
        <p14:creationId xmlns:p14="http://schemas.microsoft.com/office/powerpoint/2010/main" val="399986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A3C861-ABCF-EA06-E17F-64993D320B06}"/>
              </a:ext>
            </a:extLst>
          </p:cNvPr>
          <p:cNvSpPr txBox="1"/>
          <p:nvPr/>
        </p:nvSpPr>
        <p:spPr>
          <a:xfrm>
            <a:off x="4129087" y="0"/>
            <a:ext cx="3933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仿真验证</a:t>
            </a:r>
            <a:r>
              <a:rPr lang="en-US" altLang="zh-CN" sz="3200" dirty="0"/>
              <a:t>3-LED</a:t>
            </a:r>
            <a:r>
              <a:rPr lang="zh-CN" altLang="en-US" sz="3200" dirty="0"/>
              <a:t>流水灯</a:t>
            </a:r>
            <a:r>
              <a:rPr lang="en-US" altLang="zh-CN" sz="3200" dirty="0"/>
              <a:t>-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900FC3-E8BE-A850-E747-5412F71C3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2"/>
          <a:stretch/>
        </p:blipFill>
        <p:spPr>
          <a:xfrm>
            <a:off x="571042" y="584775"/>
            <a:ext cx="11297108" cy="6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9A9AA07-1B59-18A6-7F5E-044F0819DDD0}"/>
              </a:ext>
            </a:extLst>
          </p:cNvPr>
          <p:cNvSpPr txBox="1"/>
          <p:nvPr/>
        </p:nvSpPr>
        <p:spPr>
          <a:xfrm>
            <a:off x="4081462" y="0"/>
            <a:ext cx="47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流水灯</a:t>
            </a:r>
            <a:r>
              <a:rPr lang="en-US" altLang="zh-CN" sz="3200" dirty="0"/>
              <a:t>-</a:t>
            </a:r>
            <a:r>
              <a:rPr lang="zh-CN" altLang="en-US" sz="3200" dirty="0"/>
              <a:t>实际运行效果</a:t>
            </a:r>
          </a:p>
        </p:txBody>
      </p:sp>
      <p:pic>
        <p:nvPicPr>
          <p:cNvPr id="7" name="LED流水灯实际演示">
            <a:hlinkClick r:id="" action="ppaction://media"/>
            <a:extLst>
              <a:ext uri="{FF2B5EF4-FFF2-40B4-BE49-F238E27FC236}">
                <a16:creationId xmlns:a16="http://schemas.microsoft.com/office/drawing/2014/main" id="{511AE679-24A5-B816-E78D-8761BB21E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800" y="584775"/>
            <a:ext cx="11152399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24478B-0C03-8143-7E1C-606D60A4153C}"/>
              </a:ext>
            </a:extLst>
          </p:cNvPr>
          <p:cNvSpPr txBox="1"/>
          <p:nvPr/>
        </p:nvSpPr>
        <p:spPr>
          <a:xfrm>
            <a:off x="4081462" y="0"/>
            <a:ext cx="47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数据相关问题解决方法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76F2A-F895-D517-2476-DEF6470550D0}"/>
              </a:ext>
            </a:extLst>
          </p:cNvPr>
          <p:cNvSpPr txBox="1"/>
          <p:nvPr/>
        </p:nvSpPr>
        <p:spPr>
          <a:xfrm>
            <a:off x="790575" y="9620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使用数据前推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38450A-A569-71A8-8B64-0D4ABF1E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42" y="2104756"/>
            <a:ext cx="9426757" cy="39932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A7CF02-962D-8D86-D735-956B0ACA6FF4}"/>
              </a:ext>
            </a:extLst>
          </p:cNvPr>
          <p:cNvSpPr txBox="1"/>
          <p:nvPr/>
        </p:nvSpPr>
        <p:spPr>
          <a:xfrm>
            <a:off x="2571750" y="1049401"/>
            <a:ext cx="6737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ex</a:t>
            </a:r>
            <a:r>
              <a:rPr lang="zh-CN" altLang="en-US" dirty="0"/>
              <a:t>段和</a:t>
            </a:r>
            <a:r>
              <a:rPr lang="en-US" altLang="zh-CN" dirty="0"/>
              <a:t>mem</a:t>
            </a:r>
            <a:r>
              <a:rPr lang="zh-CN" altLang="en-US" dirty="0"/>
              <a:t>段“写”的“使能”、“地址”、“数据”传递到</a:t>
            </a:r>
            <a:r>
              <a:rPr lang="en-US" altLang="zh-CN" dirty="0"/>
              <a:t>id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段在“读”的时候比较“读”的地址和</a:t>
            </a:r>
            <a:r>
              <a:rPr lang="en-US" altLang="zh-CN" dirty="0"/>
              <a:t>ex</a:t>
            </a:r>
            <a:r>
              <a:rPr lang="zh-CN" altLang="en-US" dirty="0"/>
              <a:t>、</a:t>
            </a:r>
            <a:r>
              <a:rPr lang="en-US" altLang="zh-CN" dirty="0"/>
              <a:t>mem</a:t>
            </a:r>
            <a:r>
              <a:rPr lang="zh-CN" altLang="en-US" dirty="0"/>
              <a:t>段写的地址是否相同</a:t>
            </a:r>
            <a:endParaRPr lang="en-US" altLang="zh-CN" dirty="0"/>
          </a:p>
          <a:p>
            <a:r>
              <a:rPr lang="zh-CN" altLang="en-US" dirty="0"/>
              <a:t>这样</a:t>
            </a:r>
            <a:r>
              <a:rPr lang="en-US" altLang="zh-CN" dirty="0"/>
              <a:t>id</a:t>
            </a:r>
            <a:r>
              <a:rPr lang="zh-CN" altLang="en-US" dirty="0"/>
              <a:t>段在译码的时候不用等到回写完就可以提前得到新的值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25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4FBCB2-0010-0107-4CB3-4C2D59B18C09}"/>
              </a:ext>
            </a:extLst>
          </p:cNvPr>
          <p:cNvSpPr txBox="1"/>
          <p:nvPr/>
        </p:nvSpPr>
        <p:spPr>
          <a:xfrm>
            <a:off x="4081462" y="0"/>
            <a:ext cx="477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一条指令的处理过程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3A9F9-2548-74FB-E679-BAA10F3818C7}"/>
              </a:ext>
            </a:extLst>
          </p:cNvPr>
          <p:cNvSpPr txBox="1"/>
          <p:nvPr/>
        </p:nvSpPr>
        <p:spPr>
          <a:xfrm>
            <a:off x="382772" y="967562"/>
            <a:ext cx="613341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pc</a:t>
            </a:r>
            <a:r>
              <a:rPr lang="zh-CN" altLang="en-US" dirty="0"/>
              <a:t>输入给</a:t>
            </a:r>
            <a:r>
              <a:rPr lang="en-US" altLang="zh-CN" dirty="0" err="1"/>
              <a:t>inst_rom</a:t>
            </a:r>
            <a:r>
              <a:rPr lang="zh-CN" altLang="en-US" dirty="0"/>
              <a:t>，取出指令送给</a:t>
            </a:r>
            <a:r>
              <a:rPr lang="en-US" altLang="zh-CN" dirty="0"/>
              <a:t>if _id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If_id</a:t>
            </a:r>
            <a:r>
              <a:rPr lang="zh-CN" altLang="en-US" dirty="0"/>
              <a:t>在时钟上升沿将指令传递给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Id</a:t>
            </a:r>
            <a:r>
              <a:rPr lang="zh-CN" altLang="en-US" dirty="0"/>
              <a:t>接收到指令开始译码：</a:t>
            </a:r>
            <a:endParaRPr lang="en-US" altLang="zh-CN" dirty="0"/>
          </a:p>
          <a:p>
            <a:r>
              <a:rPr lang="zh-CN" altLang="en-US" dirty="0"/>
              <a:t>   ①首先获取指令中</a:t>
            </a:r>
            <a:r>
              <a:rPr lang="en-US" altLang="zh-CN" dirty="0"/>
              <a:t>4</a:t>
            </a:r>
            <a:r>
              <a:rPr lang="zh-CN" altLang="en-US" dirty="0"/>
              <a:t>段位置的数据，如右表→ </a:t>
            </a:r>
            <a:endParaRPr lang="en-US" altLang="zh-CN" dirty="0"/>
          </a:p>
          <a:p>
            <a:r>
              <a:rPr lang="zh-CN" altLang="en-US" dirty="0"/>
              <a:t>   ②根据</a:t>
            </a:r>
            <a:r>
              <a:rPr lang="en-US" altLang="zh-CN" dirty="0"/>
              <a:t>op</a:t>
            </a:r>
            <a:r>
              <a:rPr lang="zh-CN" altLang="en-US" dirty="0"/>
              <a:t>，</a:t>
            </a:r>
            <a:r>
              <a:rPr lang="en-US" altLang="zh-CN" dirty="0" err="1"/>
              <a:t>op2</a:t>
            </a:r>
            <a:r>
              <a:rPr lang="zh-CN" altLang="en-US" dirty="0"/>
              <a:t>，</a:t>
            </a:r>
            <a:r>
              <a:rPr lang="en-US" altLang="zh-CN" dirty="0" err="1"/>
              <a:t>op3</a:t>
            </a:r>
            <a:r>
              <a:rPr lang="zh-CN" altLang="en-US" dirty="0"/>
              <a:t>找到所属的类型</a:t>
            </a:r>
            <a:endParaRPr lang="en-US" altLang="zh-CN" dirty="0"/>
          </a:p>
          <a:p>
            <a:r>
              <a:rPr lang="zh-CN" altLang="en-US" dirty="0"/>
              <a:t>   ③根据指令的格式和用法，赋予写使能、 </a:t>
            </a:r>
            <a:endParaRPr lang="en-US" altLang="zh-CN" dirty="0"/>
          </a:p>
          <a:p>
            <a:r>
              <a:rPr lang="zh-CN" altLang="en-US" dirty="0"/>
              <a:t>   ④运算类型（主</a:t>
            </a:r>
            <a:r>
              <a:rPr lang="en-US" altLang="zh-CN" dirty="0"/>
              <a:t>/</a:t>
            </a:r>
            <a:r>
              <a:rPr lang="zh-CN" altLang="en-US" dirty="0"/>
              <a:t>子）、读写使能、写的地址、</a:t>
            </a:r>
            <a:endParaRPr lang="en-US" altLang="zh-CN" dirty="0"/>
          </a:p>
          <a:p>
            <a:r>
              <a:rPr lang="zh-CN" altLang="en-US" dirty="0"/>
              <a:t>     立即数的扩展</a:t>
            </a:r>
            <a:endParaRPr lang="en-US" altLang="zh-CN" dirty="0"/>
          </a:p>
          <a:p>
            <a:r>
              <a:rPr lang="zh-CN" altLang="en-US" dirty="0"/>
              <a:t>   ⑤根据使能获取“源操作数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Id</a:t>
            </a:r>
            <a:r>
              <a:rPr lang="zh-CN" altLang="en-US" dirty="0"/>
              <a:t>段信号传到</a:t>
            </a:r>
            <a:r>
              <a:rPr lang="en-US" altLang="zh-CN" dirty="0" err="1"/>
              <a:t>id_ex</a:t>
            </a:r>
            <a:r>
              <a:rPr lang="zh-CN" altLang="en-US" dirty="0"/>
              <a:t>段，</a:t>
            </a:r>
            <a:r>
              <a:rPr lang="en-US" altLang="zh-CN" dirty="0" err="1"/>
              <a:t>ide_ex</a:t>
            </a:r>
            <a:r>
              <a:rPr lang="zh-CN" altLang="en-US" dirty="0"/>
              <a:t>段在时钟上升沿传到</a:t>
            </a:r>
            <a:r>
              <a:rPr lang="en-US" altLang="zh-CN" dirty="0"/>
              <a:t>ex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ex</a:t>
            </a:r>
            <a:r>
              <a:rPr lang="zh-CN" altLang="en-US" dirty="0"/>
              <a:t>段得到了信号，根据操作数的类型决定执行的动作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ex</a:t>
            </a:r>
            <a:r>
              <a:rPr lang="zh-CN" altLang="en-US" dirty="0"/>
              <a:t>段将信号传递给</a:t>
            </a:r>
            <a:r>
              <a:rPr lang="en-US" altLang="zh-CN" dirty="0"/>
              <a:t>mem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、由于实现的指令不需要数据寄存器所以不需要访存，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直接传递到</a:t>
            </a:r>
            <a:r>
              <a:rPr lang="en-US" altLang="zh-CN" dirty="0" err="1"/>
              <a:t>wb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 err="1"/>
              <a:t>wb</a:t>
            </a:r>
            <a:r>
              <a:rPr lang="zh-CN" altLang="en-US" dirty="0"/>
              <a:t>段的实现是在</a:t>
            </a:r>
            <a:r>
              <a:rPr lang="en-US" altLang="zh-CN" dirty="0" err="1"/>
              <a:t>reggile</a:t>
            </a:r>
            <a:r>
              <a:rPr lang="zh-CN" altLang="en-US" dirty="0"/>
              <a:t>中的，寄存器模块使用组合逻辑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电路，直接比较“写的地址”和“</a:t>
            </a:r>
            <a:r>
              <a:rPr lang="en-US" altLang="zh-CN" dirty="0"/>
              <a:t>id</a:t>
            </a:r>
            <a:r>
              <a:rPr lang="zh-CN" altLang="en-US" dirty="0"/>
              <a:t>段读的地址”，如果相同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则立即得到数据。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并且在时钟上升沿的时候将数据写到指定寄存器中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3E9843-ACE2-BAAA-DB83-8AC025B0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50" y="808808"/>
            <a:ext cx="6313478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7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943</Words>
  <Application>Microsoft Office PowerPoint</Application>
  <PresentationFormat>宽屏</PresentationFormat>
  <Paragraphs>98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Y</dc:creator>
  <cp:lastModifiedBy>Q Y</cp:lastModifiedBy>
  <cp:revision>8</cp:revision>
  <dcterms:created xsi:type="dcterms:W3CDTF">2022-12-27T08:53:48Z</dcterms:created>
  <dcterms:modified xsi:type="dcterms:W3CDTF">2023-01-05T10:20:49Z</dcterms:modified>
</cp:coreProperties>
</file>